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sldIdLst>
    <p:sldId id="268" r:id="rId2"/>
    <p:sldId id="269" r:id="rId3"/>
    <p:sldId id="256" r:id="rId4"/>
    <p:sldId id="257" r:id="rId5"/>
    <p:sldId id="258" r:id="rId6"/>
    <p:sldId id="259" r:id="rId7"/>
    <p:sldId id="260" r:id="rId8"/>
    <p:sldId id="261" r:id="rId9"/>
    <p:sldId id="263" r:id="rId10"/>
    <p:sldId id="264" r:id="rId11"/>
    <p:sldId id="271" r:id="rId12"/>
    <p:sldId id="272" r:id="rId13"/>
    <p:sldId id="276" r:id="rId14"/>
    <p:sldId id="265" r:id="rId15"/>
    <p:sldId id="277" r:id="rId16"/>
    <p:sldId id="278" r:id="rId17"/>
    <p:sldId id="279" r:id="rId18"/>
    <p:sldId id="280" r:id="rId19"/>
    <p:sldId id="266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16BF5-E520-4927-BF06-BBF1EB8E9C52}" v="1" dt="2023-06-24T14:23:02.6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>
        <p:scale>
          <a:sx n="97" d="100"/>
          <a:sy n="97" d="100"/>
        </p:scale>
        <p:origin x="60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Rodríguez Rico" userId="badce387-b9f2-4429-b2f1-9b0a0bb9c37e" providerId="ADAL" clId="{57E16BF5-E520-4927-BF06-BBF1EB8E9C52}"/>
    <pc:docChg chg="custSel modSld">
      <pc:chgData name="Luis Rodríguez Rico" userId="badce387-b9f2-4429-b2f1-9b0a0bb9c37e" providerId="ADAL" clId="{57E16BF5-E520-4927-BF06-BBF1EB8E9C52}" dt="2023-06-24T14:23:11.411" v="2" actId="21"/>
      <pc:docMkLst>
        <pc:docMk/>
      </pc:docMkLst>
      <pc:sldChg chg="addSp delSp modSp mod">
        <pc:chgData name="Luis Rodríguez Rico" userId="badce387-b9f2-4429-b2f1-9b0a0bb9c37e" providerId="ADAL" clId="{57E16BF5-E520-4927-BF06-BBF1EB8E9C52}" dt="2023-06-24T14:23:11.411" v="2" actId="21"/>
        <pc:sldMkLst>
          <pc:docMk/>
          <pc:sldMk cId="992369621" sldId="259"/>
        </pc:sldMkLst>
        <pc:picChg chg="add del mod">
          <ac:chgData name="Luis Rodríguez Rico" userId="badce387-b9f2-4429-b2f1-9b0a0bb9c37e" providerId="ADAL" clId="{57E16BF5-E520-4927-BF06-BBF1EB8E9C52}" dt="2023-06-24T14:23:11.411" v="2" actId="21"/>
          <ac:picMkLst>
            <pc:docMk/>
            <pc:sldMk cId="992369621" sldId="259"/>
            <ac:picMk id="2" creationId="{82A19ECC-2C56-F3DB-7D19-2EEE8EA7BF0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2140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6663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894134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64636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686299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658655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370447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976680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98437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382118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872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95754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3550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993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7394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173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376060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8565F85A-95F2-46C2-94A9-AF600351AD57}" type="datetimeFigureOut">
              <a:rPr lang="es-ES" smtClean="0"/>
              <a:t>30/06/2023</a:t>
            </a:fld>
            <a:endParaRPr lang="es-E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s-E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C3EDA1C0-11FE-438E-B9FE-65BEB743F7D5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9047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  <p:sldLayoutId id="2147483816" r:id="rId12"/>
    <p:sldLayoutId id="2147483817" r:id="rId13"/>
    <p:sldLayoutId id="2147483818" r:id="rId14"/>
    <p:sldLayoutId id="2147483819" r:id="rId15"/>
    <p:sldLayoutId id="2147483820" r:id="rId16"/>
    <p:sldLayoutId id="214748382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5.sv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slide" Target="slide4.xml"/><Relationship Id="rId7" Type="http://schemas.openxmlformats.org/officeDocument/2006/relationships/slide" Target="slide8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11" Type="http://schemas.openxmlformats.org/officeDocument/2006/relationships/slide" Target="slide18.xml"/><Relationship Id="rId5" Type="http://schemas.openxmlformats.org/officeDocument/2006/relationships/slide" Target="slide6.xml"/><Relationship Id="rId10" Type="http://schemas.openxmlformats.org/officeDocument/2006/relationships/slide" Target="slide13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EF4E8-9C01-BD3D-97D9-5CCC1AB34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>
            <a:normAutofit fontScale="90000"/>
          </a:bodyPr>
          <a:lstStyle/>
          <a:p>
            <a:pPr algn="ctr"/>
            <a:r>
              <a:rPr lang="es-ES" sz="4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APRENDIZAJE NO SUPERVISADO PARA LA DETECCIÓN DE SIMILITUDES ENTRE FUTBOLÍSTAS PROFESIONALES</a:t>
            </a:r>
            <a:br>
              <a:rPr lang="en-GB" sz="4600" dirty="0">
                <a:solidFill>
                  <a:schemeClr val="bg1">
                    <a:lumMod val="95000"/>
                    <a:lumOff val="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Arial" panose="020B0604020202020204" pitchFamily="34" charset="0"/>
              </a:rPr>
            </a:br>
            <a:endParaRPr lang="es-ES" sz="46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0449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MODELO ANALÍTICO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07309-EBAC-A0B8-8E23-0AF8BFBFCB4D}"/>
              </a:ext>
            </a:extLst>
          </p:cNvPr>
          <p:cNvSpPr txBox="1"/>
          <p:nvPr/>
        </p:nvSpPr>
        <p:spPr>
          <a:xfrm>
            <a:off x="956789" y="863585"/>
            <a:ext cx="10925495" cy="3226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s-ES" sz="2400" b="1" dirty="0"/>
              <a:t>REDUCCIÓN DE LA DIMENSIONALIDAD </a:t>
            </a:r>
            <a:r>
              <a:rPr lang="es-ES" sz="2400" b="1" dirty="0">
                <a:sym typeface="Wingdings" panose="05000000000000000000" pitchFamily="2" charset="2"/>
              </a:rPr>
              <a:t> ACP</a:t>
            </a:r>
          </a:p>
          <a:p>
            <a:pPr>
              <a:lnSpc>
                <a:spcPct val="150000"/>
              </a:lnSpc>
            </a:pPr>
            <a:r>
              <a:rPr lang="es-ES" sz="2400" b="1" dirty="0">
                <a:sym typeface="Wingdings" panose="05000000000000000000" pitchFamily="2" charset="2"/>
              </a:rPr>
              <a:t>	</a:t>
            </a:r>
            <a:r>
              <a:rPr lang="es-ES" dirty="0">
                <a:sym typeface="Wingdings" panose="05000000000000000000" pitchFamily="2" charset="2"/>
              </a:rPr>
              <a:t>1.1. COMPROBACIÓN COEFICIENTE DE DETERMINACIÓN (R) PRÓXIMO A CERO 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1.2. SELECCIÓN NÚMERO ÓPTIMO COMPONENTES  AUTOVALORES SUPERIORES A LA MEDIA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1.3. CORRELACIONES COMPONENTES / ORIGINALES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1.4. CÁLCULO PUNTUACIONES INDIVIDUALES 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1.5. OBTENCIÓN SIMILITUDES ENTRE JUGADORES 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	 COEF. CORRELACIÓN PEARSON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9B4BA-E370-3A2B-E904-C128007668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82" y="4255707"/>
            <a:ext cx="3849329" cy="2396635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CDA5F6A-8916-0B63-2367-40E8D2633AF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500" b="950"/>
          <a:stretch/>
        </p:blipFill>
        <p:spPr bwMode="auto">
          <a:xfrm>
            <a:off x="7222380" y="2566491"/>
            <a:ext cx="4816554" cy="2856270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2AA5044-98C7-61C0-E6D2-4D580771BAF4}"/>
              </a:ext>
            </a:extLst>
          </p:cNvPr>
          <p:cNvSpPr txBox="1"/>
          <p:nvPr/>
        </p:nvSpPr>
        <p:spPr>
          <a:xfrm>
            <a:off x="5397911" y="6211109"/>
            <a:ext cx="5820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EJEMPLO RELACIÓN ATACANTES CON LAS DOS CP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3465109-339E-89EA-60D1-54BA5BA156C9}"/>
              </a:ext>
            </a:extLst>
          </p:cNvPr>
          <p:cNvSpPr txBox="1"/>
          <p:nvPr/>
        </p:nvSpPr>
        <p:spPr>
          <a:xfrm>
            <a:off x="7275873" y="5517074"/>
            <a:ext cx="5820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SELECCIÓN DE COMPONENTES Y % VAR. EXPLICADA</a:t>
            </a:r>
          </a:p>
        </p:txBody>
      </p:sp>
    </p:spTree>
    <p:extLst>
      <p:ext uri="{BB962C8B-B14F-4D97-AF65-F5344CB8AC3E}">
        <p14:creationId xmlns:p14="http://schemas.microsoft.com/office/powerpoint/2010/main" val="4012969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MODELO ANALÍTICO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07309-EBAC-A0B8-8E23-0AF8BFBFCB4D}"/>
              </a:ext>
            </a:extLst>
          </p:cNvPr>
          <p:cNvSpPr txBox="1"/>
          <p:nvPr/>
        </p:nvSpPr>
        <p:spPr>
          <a:xfrm>
            <a:off x="956789" y="863585"/>
            <a:ext cx="10925495" cy="308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ym typeface="Wingdings" panose="05000000000000000000" pitchFamily="2" charset="2"/>
              </a:rPr>
              <a:t>2. ANALISIS DE CONGLOMERADOS  KMEANS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2.1. EVALUACION TENDENCIA AGRUPAMIENTO  INERCIA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	 MÉTODO DEL CODO </a:t>
            </a:r>
            <a:r>
              <a:rPr lang="es-ES" i="1" dirty="0">
                <a:sym typeface="Wingdings" panose="05000000000000000000" pitchFamily="2" charset="2"/>
              </a:rPr>
              <a:t>(ELBOW METHOD)  4 CLUSTERS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sym typeface="Wingdings" panose="05000000000000000000" pitchFamily="2" charset="2"/>
              </a:rPr>
              <a:t>2.2. </a:t>
            </a:r>
            <a:r>
              <a:rPr lang="es-ES" dirty="0">
                <a:sym typeface="Wingdings" panose="05000000000000000000" pitchFamily="2" charset="2"/>
              </a:rPr>
              <a:t>ANALIZAR LA CALIDAD DEL AGRUPAMIENTO  SILUETA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sym typeface="Wingdings" panose="05000000000000000000" pitchFamily="2" charset="2"/>
              </a:rPr>
              <a:t>	 NO MUY ELEVADA  “N” ES ALTO</a:t>
            </a:r>
          </a:p>
          <a:p>
            <a:pPr lvl="1">
              <a:lnSpc>
                <a:spcPct val="150000"/>
              </a:lnSpc>
            </a:pPr>
            <a:r>
              <a:rPr lang="es-ES" i="1" dirty="0">
                <a:sym typeface="Wingdings" panose="05000000000000000000" pitchFamily="2" charset="2"/>
              </a:rPr>
              <a:t>2.2. </a:t>
            </a:r>
            <a:r>
              <a:rPr lang="es-ES" dirty="0">
                <a:sym typeface="Wingdings" panose="05000000000000000000" pitchFamily="2" charset="2"/>
              </a:rPr>
              <a:t>EJECUCIÓN ALGORITMO  K = 4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2.3. VISUALIZAR CLUSTERS/GRUPOS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1A24F2-A3E6-8DB2-CB92-6368B6146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012" y="4007784"/>
            <a:ext cx="3910893" cy="2411509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56A1A1B-92D3-A898-BC1F-34DFF452CF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9794" y="662279"/>
            <a:ext cx="3841758" cy="2374491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4" name="Picture 3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6D96B87F-11F7-61B8-5AFE-D9D4D47D1A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1241"/>
            <a:ext cx="4411247" cy="2673502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380381-A190-FD94-BD8D-E6D04636405F}"/>
              </a:ext>
            </a:extLst>
          </p:cNvPr>
          <p:cNvSpPr txBox="1"/>
          <p:nvPr/>
        </p:nvSpPr>
        <p:spPr>
          <a:xfrm>
            <a:off x="1364112" y="6419293"/>
            <a:ext cx="3762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EJEMPLO AGRUPAMIENTO PORTEROS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19B592-58DA-47EA-78EB-3A7013DA0BD9}"/>
              </a:ext>
            </a:extLst>
          </p:cNvPr>
          <p:cNvSpPr txBox="1"/>
          <p:nvPr/>
        </p:nvSpPr>
        <p:spPr>
          <a:xfrm>
            <a:off x="6590044" y="6265405"/>
            <a:ext cx="3762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CALIDAD DEL AGRUPAMIENTO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B7F745-1232-EC0A-E7A2-C41E19280D75}"/>
              </a:ext>
            </a:extLst>
          </p:cNvPr>
          <p:cNvSpPr txBox="1"/>
          <p:nvPr/>
        </p:nvSpPr>
        <p:spPr>
          <a:xfrm>
            <a:off x="9353864" y="3068913"/>
            <a:ext cx="37626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400" i="1" dirty="0"/>
              <a:t>MÉTODO DEL CODO </a:t>
            </a:r>
          </a:p>
        </p:txBody>
      </p:sp>
    </p:spTree>
    <p:extLst>
      <p:ext uri="{BB962C8B-B14F-4D97-AF65-F5344CB8AC3E}">
        <p14:creationId xmlns:p14="http://schemas.microsoft.com/office/powerpoint/2010/main" val="1621145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61705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MODELO ANALÍTICO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07309-EBAC-A0B8-8E23-0AF8BFBFCB4D}"/>
              </a:ext>
            </a:extLst>
          </p:cNvPr>
          <p:cNvSpPr txBox="1"/>
          <p:nvPr/>
        </p:nvSpPr>
        <p:spPr>
          <a:xfrm>
            <a:off x="956789" y="863585"/>
            <a:ext cx="10925495" cy="30866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400" b="1" dirty="0">
                <a:sym typeface="Wingdings" panose="05000000000000000000" pitchFamily="2" charset="2"/>
              </a:rPr>
              <a:t>3. ALGORITMOS SIMILITUD  EUCLIDEA Y COSENO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3.1. DEFINICIÓN DE AMBAS DISTANCIAS  CONVERSIÓN A SIMILITUDES (%)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3.2. INTERPRETABILIDAD DE LOS RESULTADOS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	 EUCLIDEA: DISTANCIA ENTRE DOS VECTORES EN EL PLANO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	 COSENO: INCLINACIÓN RECTA ENTRE DOS VECTORES (ÁNGULO)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3.3. CREAR ALGORITMO SIMILITUD CON LAS DOS</a:t>
            </a:r>
          </a:p>
          <a:p>
            <a:pPr lvl="1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3.4. CONSTRUIR TABLAS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350BB4A-28CB-38AA-3CA1-A947FC84E3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0"/>
          <a:stretch/>
        </p:blipFill>
        <p:spPr bwMode="auto">
          <a:xfrm>
            <a:off x="7480952" y="3232173"/>
            <a:ext cx="3239729" cy="2762242"/>
          </a:xfrm>
          <a:prstGeom prst="roundRect">
            <a:avLst>
              <a:gd name="adj" fmla="val 3319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 descr="A picture containing text, person, human face, screenshot&#10;&#10;Description automatically generated">
            <a:extLst>
              <a:ext uri="{FF2B5EF4-FFF2-40B4-BE49-F238E27FC236}">
                <a16:creationId xmlns:a16="http://schemas.microsoft.com/office/drawing/2014/main" id="{A844FC94-FC68-42DF-FB18-6CFE2BE856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808" y="3950264"/>
            <a:ext cx="4071952" cy="2637362"/>
          </a:xfrm>
          <a:prstGeom prst="roundRect">
            <a:avLst>
              <a:gd name="adj" fmla="val 3319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72556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VISUALIZACIÓN DE LOS RESULTADOS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5C7171-0281-40AE-3D71-129769772D59}"/>
              </a:ext>
            </a:extLst>
          </p:cNvPr>
          <p:cNvSpPr txBox="1"/>
          <p:nvPr/>
        </p:nvSpPr>
        <p:spPr>
          <a:xfrm>
            <a:off x="956789" y="636300"/>
            <a:ext cx="10925495" cy="24415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>
                <a:sym typeface="Wingdings" panose="05000000000000000000" pitchFamily="2" charset="2"/>
              </a:rPr>
              <a:t>PRESENTACIÓN DE LA HERRAMIENTA</a:t>
            </a:r>
          </a:p>
          <a:p>
            <a:pPr algn="ctr">
              <a:lnSpc>
                <a:spcPct val="150000"/>
              </a:lnSpc>
            </a:pPr>
            <a:r>
              <a:rPr lang="es-ES" dirty="0"/>
              <a:t>CUATRO PESTAÑAS PARA ACCEDER A CADA PUESTO</a:t>
            </a:r>
          </a:p>
          <a:p>
            <a:pPr algn="ctr">
              <a:lnSpc>
                <a:spcPct val="150000"/>
              </a:lnSpc>
            </a:pPr>
            <a:r>
              <a:rPr lang="es-ES" dirty="0"/>
              <a:t>MISMA ESTRUCTURA</a:t>
            </a:r>
          </a:p>
          <a:p>
            <a:pPr algn="ctr">
              <a:lnSpc>
                <a:spcPct val="150000"/>
              </a:lnSpc>
            </a:pPr>
            <a:r>
              <a:rPr lang="es-ES" dirty="0"/>
              <a:t>UN JUGADOR PUEDE ESTAR EN DOS POSICIONES CON DIFERENTES RESULTADOS</a:t>
            </a:r>
          </a:p>
          <a:p>
            <a:pPr algn="ctr">
              <a:lnSpc>
                <a:spcPct val="150000"/>
              </a:lnSpc>
            </a:pP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1600" dirty="0">
                <a:sym typeface="Wingdings" panose="05000000000000000000" pitchFamily="2" charset="2"/>
              </a:rPr>
              <a:t>JOÃO CANCELO (DF, FW)</a:t>
            </a:r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BF790F-C9FE-D5E1-AC4F-44E15587C21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2" t="15651" r="35147" b="32803"/>
          <a:stretch/>
        </p:blipFill>
        <p:spPr>
          <a:xfrm>
            <a:off x="3336814" y="3156156"/>
            <a:ext cx="6165443" cy="3401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326535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VISUALIZACIÓN DE LOS RESULTADOS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48F1D-54DC-30CA-435D-A44096E5AD23}"/>
              </a:ext>
            </a:extLst>
          </p:cNvPr>
          <p:cNvSpPr txBox="1"/>
          <p:nvPr/>
        </p:nvSpPr>
        <p:spPr>
          <a:xfrm>
            <a:off x="956789" y="666940"/>
            <a:ext cx="1092549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>
                <a:sym typeface="Wingdings" panose="05000000000000000000" pitchFamily="2" charset="2"/>
              </a:rPr>
              <a:t>CASO PORTEROS: </a:t>
            </a:r>
            <a:r>
              <a:rPr lang="es-ES" sz="3600" b="1" dirty="0"/>
              <a:t>GIORGI MAMARDASHVILI</a:t>
            </a:r>
          </a:p>
          <a:p>
            <a:pPr algn="ctr">
              <a:lnSpc>
                <a:spcPct val="150000"/>
              </a:lnSpc>
            </a:pP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359A8-633C-8A4F-038C-1F9C2DEC6CA7}"/>
              </a:ext>
            </a:extLst>
          </p:cNvPr>
          <p:cNvSpPr txBox="1"/>
          <p:nvPr/>
        </p:nvSpPr>
        <p:spPr>
          <a:xfrm>
            <a:off x="1951702" y="1700981"/>
            <a:ext cx="9788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COMPETICIÓN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2000" b="1" i="1" dirty="0">
                <a:sym typeface="Wingdings" panose="05000000000000000000" pitchFamily="2" charset="2"/>
              </a:rPr>
              <a:t>BIG FIVES</a:t>
            </a:r>
            <a:r>
              <a:rPr lang="es-ES" dirty="0">
                <a:sym typeface="Wingdings" panose="05000000000000000000" pitchFamily="2" charset="2"/>
              </a:rPr>
              <a:t>					       EDAD  </a:t>
            </a:r>
            <a:r>
              <a:rPr lang="es-ES" sz="2000" b="1" i="1" dirty="0">
                <a:sym typeface="Wingdings" panose="05000000000000000000" pitchFamily="2" charset="2"/>
              </a:rPr>
              <a:t>&lt; 30 AÑOS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VALOR DE MERCADO  	</a:t>
            </a:r>
            <a:r>
              <a:rPr lang="es-ES" sz="2000" b="1" i="1" dirty="0">
                <a:sym typeface="Wingdings" panose="05000000000000000000" pitchFamily="2" charset="2"/>
              </a:rPr>
              <a:t>&lt;= 10 M €</a:t>
            </a:r>
            <a:r>
              <a:rPr lang="es-ES" dirty="0">
                <a:sym typeface="Wingdings" panose="05000000000000000000" pitchFamily="2" charset="2"/>
              </a:rPr>
              <a:t>				DURACIÓN CONTRATO  </a:t>
            </a:r>
            <a:r>
              <a:rPr lang="es-ES" sz="2000" b="1" i="1" dirty="0">
                <a:sym typeface="Wingdings" panose="05000000000000000000" pitchFamily="2" charset="2"/>
              </a:rPr>
              <a:t>&lt; 1 AÑO</a:t>
            </a:r>
            <a:endParaRPr lang="es-ES" sz="2000" b="1" i="1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F264EB02-ED3D-42C5-5471-FD2A0E963D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05" t="15717" r="8244" b="10375"/>
          <a:stretch/>
        </p:blipFill>
        <p:spPr>
          <a:xfrm>
            <a:off x="1749462" y="2920755"/>
            <a:ext cx="6293326" cy="353739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A367C15-FCBF-0D92-962F-B3667922CC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6042" y="2988680"/>
            <a:ext cx="2241754" cy="3401550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9837657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VISUALIZACIÓN DE LOS RESULTADOS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48F1D-54DC-30CA-435D-A44096E5AD23}"/>
              </a:ext>
            </a:extLst>
          </p:cNvPr>
          <p:cNvSpPr txBox="1"/>
          <p:nvPr/>
        </p:nvSpPr>
        <p:spPr>
          <a:xfrm>
            <a:off x="956789" y="666940"/>
            <a:ext cx="1092549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>
                <a:sym typeface="Wingdings" panose="05000000000000000000" pitchFamily="2" charset="2"/>
              </a:rPr>
              <a:t>CASO DEFENSAS: </a:t>
            </a:r>
            <a:r>
              <a:rPr lang="es-ES" sz="3600" b="1" dirty="0">
                <a:sym typeface="Wingdings" panose="05000000000000000000" pitchFamily="2" charset="2"/>
              </a:rPr>
              <a:t>PAU TORRES</a:t>
            </a:r>
            <a:endParaRPr lang="es-ES" sz="3600" b="1" dirty="0"/>
          </a:p>
          <a:p>
            <a:pPr algn="ctr">
              <a:lnSpc>
                <a:spcPct val="150000"/>
              </a:lnSpc>
            </a:pP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359A8-633C-8A4F-038C-1F9C2DEC6CA7}"/>
              </a:ext>
            </a:extLst>
          </p:cNvPr>
          <p:cNvSpPr txBox="1"/>
          <p:nvPr/>
        </p:nvSpPr>
        <p:spPr>
          <a:xfrm>
            <a:off x="1951702" y="1700981"/>
            <a:ext cx="9788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COMPETICIÓN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2000" b="1" i="1" dirty="0">
                <a:sym typeface="Wingdings" panose="05000000000000000000" pitchFamily="2" charset="2"/>
              </a:rPr>
              <a:t>N/A							</a:t>
            </a:r>
            <a:r>
              <a:rPr lang="es-ES" dirty="0">
                <a:sym typeface="Wingdings" panose="05000000000000000000" pitchFamily="2" charset="2"/>
              </a:rPr>
              <a:t>EDAD  </a:t>
            </a:r>
            <a:r>
              <a:rPr lang="es-ES" sz="2000" b="1" i="1" dirty="0">
                <a:sym typeface="Wingdings" panose="05000000000000000000" pitchFamily="2" charset="2"/>
              </a:rPr>
              <a:t>&lt; 26 AÑOS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VALOR DE MERCADO  	</a:t>
            </a:r>
            <a:r>
              <a:rPr lang="es-ES" sz="2000" b="1" i="1" dirty="0">
                <a:sym typeface="Wingdings" panose="05000000000000000000" pitchFamily="2" charset="2"/>
              </a:rPr>
              <a:t>&lt;= 35 M €</a:t>
            </a:r>
            <a:r>
              <a:rPr lang="es-ES" dirty="0">
                <a:sym typeface="Wingdings" panose="05000000000000000000" pitchFamily="2" charset="2"/>
              </a:rPr>
              <a:t>				DURACIÓN CONTRATO  </a:t>
            </a:r>
            <a:r>
              <a:rPr lang="es-ES" sz="2000" b="1" i="1" dirty="0">
                <a:sym typeface="Wingdings" panose="05000000000000000000" pitchFamily="2" charset="2"/>
              </a:rPr>
              <a:t>N/A</a:t>
            </a:r>
            <a:endParaRPr lang="es-E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67C15-FCBF-0D92-962F-B3667922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7513" y="2969413"/>
            <a:ext cx="2237054" cy="3437425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284DFE-EBDD-A427-C52C-3671EEE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1749462" y="2920755"/>
            <a:ext cx="6293326" cy="353739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99086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VISUALIZACIÓN DE LOS RESULTADOS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48F1D-54DC-30CA-435D-A44096E5AD23}"/>
              </a:ext>
            </a:extLst>
          </p:cNvPr>
          <p:cNvSpPr txBox="1"/>
          <p:nvPr/>
        </p:nvSpPr>
        <p:spPr>
          <a:xfrm>
            <a:off x="956789" y="666940"/>
            <a:ext cx="1092549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>
                <a:sym typeface="Wingdings" panose="05000000000000000000" pitchFamily="2" charset="2"/>
              </a:rPr>
              <a:t>CASO CENTROCAMPISTAS: </a:t>
            </a:r>
            <a:r>
              <a:rPr lang="es-ES" sz="3600" b="1" dirty="0">
                <a:sym typeface="Wingdings" panose="05000000000000000000" pitchFamily="2" charset="2"/>
              </a:rPr>
              <a:t>SERGIO BUSQUETS</a:t>
            </a:r>
            <a:endParaRPr lang="es-ES" sz="3600" b="1" dirty="0"/>
          </a:p>
          <a:p>
            <a:pPr algn="ctr">
              <a:lnSpc>
                <a:spcPct val="150000"/>
              </a:lnSpc>
            </a:pPr>
            <a:endParaRPr lang="es-E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67C15-FCBF-0D92-962F-B3667922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7513" y="2988900"/>
            <a:ext cx="2237054" cy="3398451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284DFE-EBDD-A427-C52C-3671EEE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1749462" y="2920755"/>
            <a:ext cx="6293326" cy="353739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528D962-3BAF-B5E3-9141-D02246E7A6C3}"/>
              </a:ext>
            </a:extLst>
          </p:cNvPr>
          <p:cNvSpPr txBox="1"/>
          <p:nvPr/>
        </p:nvSpPr>
        <p:spPr>
          <a:xfrm>
            <a:off x="1671483" y="1676401"/>
            <a:ext cx="9788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COMPETICIÓN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2000" b="1" i="1" dirty="0">
                <a:sym typeface="Wingdings" panose="05000000000000000000" pitchFamily="2" charset="2"/>
              </a:rPr>
              <a:t>BIG FIVES							  </a:t>
            </a:r>
            <a:r>
              <a:rPr lang="es-ES" dirty="0">
                <a:sym typeface="Wingdings" panose="05000000000000000000" pitchFamily="2" charset="2"/>
              </a:rPr>
              <a:t>EDAD  </a:t>
            </a:r>
            <a:r>
              <a:rPr lang="es-ES" sz="2000" b="1" i="1" dirty="0">
                <a:sym typeface="Wingdings" panose="05000000000000000000" pitchFamily="2" charset="2"/>
              </a:rPr>
              <a:t>&lt; 29 AÑOS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VALOR DE MERCADO  	</a:t>
            </a:r>
            <a:r>
              <a:rPr lang="es-ES" sz="2000" b="1" i="1" dirty="0">
                <a:sym typeface="Wingdings" panose="05000000000000000000" pitchFamily="2" charset="2"/>
              </a:rPr>
              <a:t>&gt;= 15 M € &amp; &lt;= 50 M €</a:t>
            </a:r>
            <a:r>
              <a:rPr lang="es-ES" dirty="0">
                <a:sym typeface="Wingdings" panose="05000000000000000000" pitchFamily="2" charset="2"/>
              </a:rPr>
              <a:t>	          DURACIÓN CONTRATO  </a:t>
            </a:r>
            <a:r>
              <a:rPr lang="es-ES" sz="2000" b="1" i="1" dirty="0">
                <a:sym typeface="Wingdings" panose="05000000000000000000" pitchFamily="2" charset="2"/>
              </a:rPr>
              <a:t>N/A</a:t>
            </a:r>
            <a:endParaRPr lang="es-ES" sz="2000" b="1" i="1" dirty="0"/>
          </a:p>
        </p:txBody>
      </p:sp>
    </p:spTree>
    <p:extLst>
      <p:ext uri="{BB962C8B-B14F-4D97-AF65-F5344CB8AC3E}">
        <p14:creationId xmlns:p14="http://schemas.microsoft.com/office/powerpoint/2010/main" val="29773077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VISUALIZACIÓN DE LOS RESULTADOS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D48F1D-54DC-30CA-435D-A44096E5AD23}"/>
              </a:ext>
            </a:extLst>
          </p:cNvPr>
          <p:cNvSpPr txBox="1"/>
          <p:nvPr/>
        </p:nvSpPr>
        <p:spPr>
          <a:xfrm>
            <a:off x="956789" y="666914"/>
            <a:ext cx="10925495" cy="1286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3200" b="1" dirty="0">
                <a:sym typeface="Wingdings" panose="05000000000000000000" pitchFamily="2" charset="2"/>
              </a:rPr>
              <a:t>CASO ATACANTES: </a:t>
            </a:r>
            <a:r>
              <a:rPr lang="es-ES" sz="3600" b="1" dirty="0">
                <a:sym typeface="Wingdings" panose="05000000000000000000" pitchFamily="2" charset="2"/>
              </a:rPr>
              <a:t>HARRY KANE</a:t>
            </a:r>
            <a:endParaRPr lang="es-ES" sz="3600" b="1" dirty="0"/>
          </a:p>
          <a:p>
            <a:pPr algn="ctr">
              <a:lnSpc>
                <a:spcPct val="150000"/>
              </a:lnSpc>
            </a:pP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E359A8-633C-8A4F-038C-1F9C2DEC6CA7}"/>
              </a:ext>
            </a:extLst>
          </p:cNvPr>
          <p:cNvSpPr txBox="1"/>
          <p:nvPr/>
        </p:nvSpPr>
        <p:spPr>
          <a:xfrm>
            <a:off x="1671483" y="1676401"/>
            <a:ext cx="9788013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COMPETICIÓN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sz="2000" b="1" i="1" dirty="0">
                <a:sym typeface="Wingdings" panose="05000000000000000000" pitchFamily="2" charset="2"/>
              </a:rPr>
              <a:t>N/A							         </a:t>
            </a:r>
            <a:r>
              <a:rPr lang="es-ES" dirty="0">
                <a:sym typeface="Wingdings" panose="05000000000000000000" pitchFamily="2" charset="2"/>
              </a:rPr>
              <a:t>EDAD  </a:t>
            </a:r>
            <a:r>
              <a:rPr lang="es-ES" sz="2000" b="1" i="1" dirty="0">
                <a:sym typeface="Wingdings" panose="05000000000000000000" pitchFamily="2" charset="2"/>
              </a:rPr>
              <a:t>&lt; 33 AÑOS</a:t>
            </a:r>
          </a:p>
          <a:p>
            <a:endParaRPr lang="es-ES" dirty="0">
              <a:sym typeface="Wingdings" panose="05000000000000000000" pitchFamily="2" charset="2"/>
            </a:endParaRPr>
          </a:p>
          <a:p>
            <a:r>
              <a:rPr lang="es-ES" dirty="0">
                <a:sym typeface="Wingdings" panose="05000000000000000000" pitchFamily="2" charset="2"/>
              </a:rPr>
              <a:t>VALOR DE MERCADO  	</a:t>
            </a:r>
            <a:r>
              <a:rPr lang="es-ES" sz="2000" b="1" i="1" dirty="0">
                <a:sym typeface="Wingdings" panose="05000000000000000000" pitchFamily="2" charset="2"/>
              </a:rPr>
              <a:t>&gt;= 10 M € &amp; &lt;= 60 M €</a:t>
            </a:r>
            <a:r>
              <a:rPr lang="es-ES" dirty="0">
                <a:sym typeface="Wingdings" panose="05000000000000000000" pitchFamily="2" charset="2"/>
              </a:rPr>
              <a:t>	          DURACIÓN CONTRATO  </a:t>
            </a:r>
            <a:r>
              <a:rPr lang="es-ES" sz="2000" b="1" i="1" dirty="0">
                <a:sym typeface="Wingdings" panose="05000000000000000000" pitchFamily="2" charset="2"/>
              </a:rPr>
              <a:t>N/A</a:t>
            </a:r>
            <a:endParaRPr lang="es-ES" sz="2000" b="1" i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367C15-FCBF-0D92-962F-B3667922CC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63782" y="2964018"/>
            <a:ext cx="2217174" cy="3494136"/>
          </a:xfrm>
          <a:prstGeom prst="rect">
            <a:avLst/>
          </a:prstGeom>
          <a:ln w="5715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284DFE-EBDD-A427-C52C-3671EEE2C8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" r="20"/>
          <a:stretch/>
        </p:blipFill>
        <p:spPr>
          <a:xfrm>
            <a:off x="1749462" y="2920755"/>
            <a:ext cx="6293326" cy="3537399"/>
          </a:xfrm>
          <a:prstGeom prst="rect">
            <a:avLst/>
          </a:prstGeom>
          <a:solidFill>
            <a:srgbClr val="FFFFFF">
              <a:shade val="85000"/>
            </a:srgbClr>
          </a:solidFill>
          <a:ln w="381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718348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CONCLUSIONES Y TRABAJO FUTURO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5F6A9-6FB6-E079-D7F6-37A7FD619053}"/>
              </a:ext>
            </a:extLst>
          </p:cNvPr>
          <p:cNvSpPr txBox="1"/>
          <p:nvPr/>
        </p:nvSpPr>
        <p:spPr>
          <a:xfrm>
            <a:off x="341671" y="872222"/>
            <a:ext cx="11508657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CONCLUSIONES…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RESULTADOS ÓPTIMOS </a:t>
            </a:r>
            <a:r>
              <a:rPr lang="es-ES" sz="24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 ANÁLISIS NO SUPERVISADO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AYUDA A LA SITENTIZACIÓN DE GRANDES VOLUMENES DE INFORMACIÓN Y MEJORA LA TOMA DE DECISIONES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PERMITE GENERAR NUEVOS CONOCIMIENTOS ACERCA DE UN JUGADOR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36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PRODUCTO VIABLE EN UN CONTEXTO DE </a:t>
            </a:r>
            <a:r>
              <a:rPr lang="es-ES" sz="3600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SCOUTING </a:t>
            </a:r>
            <a:r>
              <a:rPr lang="es-ES" sz="36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PROFESIONAL </a:t>
            </a:r>
          </a:p>
          <a:p>
            <a:pPr algn="ctr">
              <a:lnSpc>
                <a:spcPct val="150000"/>
              </a:lnSpc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(APLICAR MEJORAS  TRABAJO FUTURO)</a:t>
            </a:r>
            <a:endParaRPr lang="es-ES" sz="3600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algn="ctr"/>
            <a:endParaRPr lang="es-ES" sz="2000" b="1" dirty="0"/>
          </a:p>
        </p:txBody>
      </p:sp>
    </p:spTree>
    <p:extLst>
      <p:ext uri="{BB962C8B-B14F-4D97-AF65-F5344CB8AC3E}">
        <p14:creationId xmlns:p14="http://schemas.microsoft.com/office/powerpoint/2010/main" val="42637546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CONCLUSIONES Y TRABAJO FUTURO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4D5F6A9-6FB6-E079-D7F6-37A7FD619053}"/>
              </a:ext>
            </a:extLst>
          </p:cNvPr>
          <p:cNvSpPr txBox="1"/>
          <p:nvPr/>
        </p:nvSpPr>
        <p:spPr>
          <a:xfrm>
            <a:off x="341671" y="872222"/>
            <a:ext cx="11508657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4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LÍNEA A SEGUIR…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ALMACENAMIENTO EN BASES DE DATOS SQL</a:t>
            </a:r>
            <a:endParaRPr lang="es-ES" sz="28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8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CREAR APLICACIÓN WEB</a:t>
            </a:r>
          </a:p>
          <a:p>
            <a:pPr algn="ctr">
              <a:lnSpc>
                <a:spcPct val="150000"/>
              </a:lnSpc>
            </a:pPr>
            <a:endParaRPr lang="es-ES" sz="2400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FILTRO PARA VARIABLES ORIGINALES Y EJECUTAR TODO EL PROCESO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PERMITIR EDITAR NÚMERO DE COMPONENTES Y </a:t>
            </a:r>
            <a:r>
              <a:rPr lang="es-ES" sz="2000" i="1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CLUSTERS</a:t>
            </a:r>
            <a:endParaRPr lang="es-ES" sz="2000" dirty="0">
              <a:effectLst>
                <a:outerShdw blurRad="75057" dist="38100" dir="5400000" sy="-20000" rotWithShape="0">
                  <a:prstClr val="black">
                    <a:alpha val="25000"/>
                  </a:prstClr>
                </a:outerShdw>
              </a:effectLst>
            </a:endParaRP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AÑADIR GRÁFICOS RADAR / DIAGRAMAS DE BARRAS 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SCORES DE SIMILITUD ENTRE CLUBES  Y ENTRENADORES</a:t>
            </a:r>
          </a:p>
          <a:p>
            <a:pPr marL="342900" indent="-3429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</a:rPr>
              <a:t>NUEVAS COMPETICIONES (+JUGADORES) </a:t>
            </a:r>
            <a:r>
              <a:rPr lang="es-ES" sz="2000" dirty="0">
                <a:effectLst>
                  <a:outerShdw blurRad="75057" dist="38100" dir="5400000" sy="-20000" rotWithShape="0">
                    <a:prstClr val="black">
                      <a:alpha val="25000"/>
                    </a:prstClr>
                  </a:outerShdw>
                </a:effectLst>
                <a:sym typeface="Wingdings" panose="05000000000000000000" pitchFamily="2" charset="2"/>
              </a:rPr>
              <a:t> DEPENDE DE FBREF</a:t>
            </a:r>
            <a:endParaRPr lang="es-ES" sz="2000" dirty="0"/>
          </a:p>
          <a:p>
            <a:pPr algn="ctr"/>
            <a:endParaRPr lang="es-ES" sz="2000" b="1" dirty="0"/>
          </a:p>
        </p:txBody>
      </p:sp>
      <p:sp>
        <p:nvSpPr>
          <p:cNvPr id="3" name="Arrow: Bent 2">
            <a:extLst>
              <a:ext uri="{FF2B5EF4-FFF2-40B4-BE49-F238E27FC236}">
                <a16:creationId xmlns:a16="http://schemas.microsoft.com/office/drawing/2014/main" id="{910BBF46-79AE-922C-7CF3-0DACDA632193}"/>
              </a:ext>
            </a:extLst>
          </p:cNvPr>
          <p:cNvSpPr/>
          <p:nvPr/>
        </p:nvSpPr>
        <p:spPr>
          <a:xfrm rot="5400000">
            <a:off x="8588477" y="2871023"/>
            <a:ext cx="1007807" cy="919316"/>
          </a:xfrm>
          <a:prstGeom prst="bentArrow">
            <a:avLst>
              <a:gd name="adj1" fmla="val 25000"/>
              <a:gd name="adj2" fmla="val 25568"/>
              <a:gd name="adj3" fmla="val 45454"/>
              <a:gd name="adj4" fmla="val 43750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7" name="Graphic 6" descr="Ui Ux outline">
            <a:extLst>
              <a:ext uri="{FF2B5EF4-FFF2-40B4-BE49-F238E27FC236}">
                <a16:creationId xmlns:a16="http://schemas.microsoft.com/office/drawing/2014/main" id="{145F20C9-9047-7041-A2BC-87E68CBF7D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058403" y="326433"/>
            <a:ext cx="1873043" cy="1873043"/>
          </a:xfrm>
          <a:prstGeom prst="rect">
            <a:avLst/>
          </a:prstGeom>
        </p:spPr>
      </p:pic>
      <p:pic>
        <p:nvPicPr>
          <p:cNvPr id="9" name="Graphic 8" descr="Internet Of Things with solid fill">
            <a:extLst>
              <a:ext uri="{FF2B5EF4-FFF2-40B4-BE49-F238E27FC236}">
                <a16:creationId xmlns:a16="http://schemas.microsoft.com/office/drawing/2014/main" id="{D64CAD2C-45F6-A3EB-6506-7A343D4158B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5236" y="752172"/>
            <a:ext cx="1283105" cy="1283105"/>
          </a:xfrm>
          <a:prstGeom prst="rect">
            <a:avLst/>
          </a:prstGeom>
        </p:spPr>
      </p:pic>
      <p:pic>
        <p:nvPicPr>
          <p:cNvPr id="11" name="Graphic 10" descr="Online Network outline">
            <a:extLst>
              <a:ext uri="{FF2B5EF4-FFF2-40B4-BE49-F238E27FC236}">
                <a16:creationId xmlns:a16="http://schemas.microsoft.com/office/drawing/2014/main" id="{7E73C98C-B751-E2D2-F114-B5C318F20B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331928" y="4372506"/>
            <a:ext cx="1767235" cy="1767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0112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ESQUEMA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07309-EBAC-A0B8-8E23-0AF8BFBFCB4D}"/>
              </a:ext>
            </a:extLst>
          </p:cNvPr>
          <p:cNvSpPr txBox="1"/>
          <p:nvPr/>
        </p:nvSpPr>
        <p:spPr>
          <a:xfrm>
            <a:off x="956789" y="848214"/>
            <a:ext cx="9291354" cy="62170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 action="ppaction://hlinksldjump"/>
              </a:rPr>
              <a:t>PLANTEAMIENTO DEL PROBLEMA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 action="ppaction://hlinksldjump"/>
              </a:rPr>
              <a:t>SOLUCIÓN PROBLEMA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4" action="ppaction://hlinksldjump"/>
              </a:rPr>
              <a:t>FUENTES DE DATOS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5" action="ppaction://hlinksldjump"/>
              </a:rPr>
              <a:t>ARQUITECTURA DEL PROYECTO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6" action="ppaction://hlinksldjump"/>
              </a:rPr>
              <a:t>LIMPIEZA DE LOS DATOS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 action="ppaction://hlinksldjump"/>
              </a:rPr>
              <a:t>INGESTA Y PERSISTENCIA DE LOS DATOS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8" action="ppaction://hlinksldjump"/>
              </a:rPr>
              <a:t>ESTIMACIÓN GASTOS E INGRESOS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9" action="ppaction://hlinksldjump"/>
              </a:rPr>
              <a:t>MODELO ANALÍTICO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0" action="ppaction://hlinksldjump"/>
              </a:rPr>
              <a:t>VISUALIZACIÓN DE LOS RESULTADOS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11" action="ppaction://hlinksldjump"/>
              </a:rPr>
              <a:t>CONCLUSIONES Y TRABAJO FUTURO</a:t>
            </a:r>
            <a:endParaRPr lang="es-ES" sz="2200" b="1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7480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734A76-9498-B8EC-D0D2-685BF4E5C398}"/>
              </a:ext>
            </a:extLst>
          </p:cNvPr>
          <p:cNvSpPr txBox="1"/>
          <p:nvPr/>
        </p:nvSpPr>
        <p:spPr>
          <a:xfrm>
            <a:off x="2971800" y="1645604"/>
            <a:ext cx="6248400" cy="25545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ES" sz="80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MUCHAS GRACIAS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12175B-EB17-2025-9850-CD021BBF5FCE}"/>
              </a:ext>
            </a:extLst>
          </p:cNvPr>
          <p:cNvSpPr txBox="1"/>
          <p:nvPr/>
        </p:nvSpPr>
        <p:spPr>
          <a:xfrm>
            <a:off x="9220200" y="6259805"/>
            <a:ext cx="2721078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ES" sz="1400" b="1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AUTOR: LUIS RODRÍGUEZ RICO</a:t>
            </a:r>
          </a:p>
        </p:txBody>
      </p:sp>
    </p:spTree>
    <p:extLst>
      <p:ext uri="{BB962C8B-B14F-4D97-AF65-F5344CB8AC3E}">
        <p14:creationId xmlns:p14="http://schemas.microsoft.com/office/powerpoint/2010/main" val="23036625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PLANTEAMIENTO DEL PROBLEMA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13766F-6741-1ACF-05B5-FA93115D4FF3}"/>
              </a:ext>
            </a:extLst>
          </p:cNvPr>
          <p:cNvSpPr txBox="1"/>
          <p:nvPr/>
        </p:nvSpPr>
        <p:spPr>
          <a:xfrm>
            <a:off x="956789" y="1266708"/>
            <a:ext cx="10784164" cy="2792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2400"/>
            </a:lvl1pPr>
          </a:lstStyle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GRAN CANTIDAD DATOS RENDIMIENTO JUGADORES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DIFICULTAD ENCONTRAR JUGADOR SUSTITUTO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POSIBLE NO INCLUSIÓN JUGADOR A SEGUIR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NO DETECCIÓN JOVEN PROMESA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s-ES" dirty="0"/>
              <a:t>NO USO ADECUADO DE UN JUGADOR PROPIO</a:t>
            </a:r>
          </a:p>
        </p:txBody>
      </p:sp>
      <p:pic>
        <p:nvPicPr>
          <p:cNvPr id="7" name="Graphic 6" descr="Brainstorm outline">
            <a:extLst>
              <a:ext uri="{FF2B5EF4-FFF2-40B4-BE49-F238E27FC236}">
                <a16:creationId xmlns:a16="http://schemas.microsoft.com/office/drawing/2014/main" id="{AD3FFA94-44A6-49AE-F192-3B7B42490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91600" y="3694471"/>
            <a:ext cx="2698955" cy="269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923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/>
              <a:t>SOLUCIÓN </a:t>
            </a:r>
            <a:r>
              <a:rPr lang="es-ES" dirty="0"/>
              <a:t>PROPUESTA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BD54870-5630-D0E8-049C-867F214F2F8F}"/>
              </a:ext>
            </a:extLst>
          </p:cNvPr>
          <p:cNvSpPr txBox="1"/>
          <p:nvPr/>
        </p:nvSpPr>
        <p:spPr>
          <a:xfrm>
            <a:off x="956789" y="1266708"/>
            <a:ext cx="10784164" cy="4015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400" dirty="0"/>
              <a:t>IMPLATANCIÓN CULTURA DATA-DRIVEN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400" dirty="0"/>
              <a:t>CONTRATAR PERSONAL CUALIFICADO EN TODAS LAS AREAS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400" dirty="0"/>
              <a:t>CREACIÓN HERRAMIENTA DETECCION JUGADORES SIMILARES</a:t>
            </a:r>
          </a:p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2000" dirty="0"/>
              <a:t>PASOS PARA SU IMPLEMENTACIÓN: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REDUCIR DIMENSIONALIDAD INNUMERABLES METRICAS RENDIMIENTO DE JUEGO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AGRUPAR JUGADORES POR ATRIBUTOS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APLICAR ALGORITMOS DE SIMILITUD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CALCULO SCORE DE SEMEJANZA (%)</a:t>
            </a:r>
          </a:p>
          <a:p>
            <a:pPr marL="1257300" lvl="2" indent="-342900">
              <a:lnSpc>
                <a:spcPct val="150000"/>
              </a:lnSpc>
              <a:buFont typeface="+mj-lt"/>
              <a:buAutoNum type="arabicPeriod"/>
            </a:pPr>
            <a:r>
              <a:rPr lang="es-ES" sz="1600" dirty="0"/>
              <a:t>AÑADIR FILTROS DE DATOS GENERALES</a:t>
            </a:r>
          </a:p>
        </p:txBody>
      </p:sp>
      <p:pic>
        <p:nvPicPr>
          <p:cNvPr id="4" name="Graphic 3" descr="Gears outline">
            <a:extLst>
              <a:ext uri="{FF2B5EF4-FFF2-40B4-BE49-F238E27FC236}">
                <a16:creationId xmlns:a16="http://schemas.microsoft.com/office/drawing/2014/main" id="{5332A146-E92A-4332-8745-E5E7C9776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49891" y="4058819"/>
            <a:ext cx="2268908" cy="226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789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62C5107-E892-789B-E91E-A23158F8E8FD}"/>
              </a:ext>
            </a:extLst>
          </p:cNvPr>
          <p:cNvSpPr txBox="1"/>
          <p:nvPr/>
        </p:nvSpPr>
        <p:spPr>
          <a:xfrm>
            <a:off x="6440283" y="855391"/>
            <a:ext cx="5751717" cy="5562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2400"/>
            </a:lvl1pPr>
          </a:lstStyle>
          <a:p>
            <a:pPr marL="0" indent="0">
              <a:buNone/>
            </a:pPr>
            <a:r>
              <a:rPr lang="es-ES" b="1" dirty="0"/>
              <a:t>DATOS ECONÓMICOS Y ESPECÍFICOS </a:t>
            </a:r>
          </a:p>
          <a:p>
            <a:pPr marL="0" indent="0">
              <a:buNone/>
            </a:pPr>
            <a:endParaRPr lang="es-ES" b="1" dirty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VALOR DE MERCADO (€)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FECHA FIN DE CONTRATO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POSICION ESPECIFICA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NACIONALIDAD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ALTURA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PIE BUENO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37125" y="230960"/>
            <a:ext cx="75695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FUENTES DE DATOS</a:t>
            </a:r>
          </a:p>
        </p:txBody>
      </p:sp>
      <p:pic>
        <p:nvPicPr>
          <p:cNvPr id="1026" name="Picture 2" descr="FBref Logos &amp; Brand Assets | Brandfetch">
            <a:extLst>
              <a:ext uri="{FF2B5EF4-FFF2-40B4-BE49-F238E27FC236}">
                <a16:creationId xmlns:a16="http://schemas.microsoft.com/office/drawing/2014/main" id="{C42CCFFD-A02A-71FB-2A27-BFE7DAA499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638" y="1877961"/>
            <a:ext cx="2472808" cy="49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1ACECB-C573-0C69-E481-B03DD6823EA6}"/>
              </a:ext>
            </a:extLst>
          </p:cNvPr>
          <p:cNvCxnSpPr/>
          <p:nvPr/>
        </p:nvCxnSpPr>
        <p:spPr>
          <a:xfrm flipH="1">
            <a:off x="5953734" y="988143"/>
            <a:ext cx="34413" cy="5324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Transfermarkt - Wikipedia, la enciclopedia libre">
            <a:extLst>
              <a:ext uri="{FF2B5EF4-FFF2-40B4-BE49-F238E27FC236}">
                <a16:creationId xmlns:a16="http://schemas.microsoft.com/office/drawing/2014/main" id="{1A622A02-77FB-4A39-51B4-0CD63B4B5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7339" y="1892271"/>
            <a:ext cx="2015307" cy="80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22F1817-9766-CFC1-38CE-FA78C36CFA87}"/>
              </a:ext>
            </a:extLst>
          </p:cNvPr>
          <p:cNvSpPr txBox="1"/>
          <p:nvPr/>
        </p:nvSpPr>
        <p:spPr>
          <a:xfrm>
            <a:off x="477166" y="855391"/>
            <a:ext cx="5510981" cy="7039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2400"/>
            </a:lvl1pPr>
          </a:lstStyle>
          <a:p>
            <a:pPr marL="0" indent="0">
              <a:buNone/>
            </a:pPr>
            <a:r>
              <a:rPr lang="es-ES" b="1" dirty="0"/>
              <a:t>MÉTRICAS RENDIMIENTO DE JUEGO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ESTÁNDAR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DISPARO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PASE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POSESIÓN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DEFENSIVOS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PORTEROS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CREACIÓN DE ACCIONES OFENSIVAS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OTROS …</a:t>
            </a:r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  <a:p>
            <a:pPr>
              <a:buFont typeface="Wingdings" panose="05000000000000000000" pitchFamily="2" charset="2"/>
              <a:buChar char="Ø"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A72E74-5CDF-2238-32B9-8637096DAE2D}"/>
              </a:ext>
            </a:extLst>
          </p:cNvPr>
          <p:cNvSpPr txBox="1"/>
          <p:nvPr/>
        </p:nvSpPr>
        <p:spPr>
          <a:xfrm flipH="1">
            <a:off x="7631306" y="1391265"/>
            <a:ext cx="2771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/>
              <a:t>(GENERALES)</a:t>
            </a:r>
          </a:p>
        </p:txBody>
      </p:sp>
    </p:spTree>
    <p:extLst>
      <p:ext uri="{BB962C8B-B14F-4D97-AF65-F5344CB8AC3E}">
        <p14:creationId xmlns:p14="http://schemas.microsoft.com/office/powerpoint/2010/main" val="30525361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ARQUITECTURA DEL PROYECTO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D2D06D9-D266-0C50-0FED-67FA1FBADA81}"/>
              </a:ext>
            </a:extLst>
          </p:cNvPr>
          <p:cNvGrpSpPr/>
          <p:nvPr/>
        </p:nvGrpSpPr>
        <p:grpSpPr>
          <a:xfrm>
            <a:off x="10290646" y="1358770"/>
            <a:ext cx="296735" cy="294122"/>
            <a:chOff x="6341971" y="1170128"/>
            <a:chExt cx="296735" cy="294122"/>
          </a:xfrm>
          <a:noFill/>
        </p:grpSpPr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E44CB716-C452-8DC6-6F85-DA0F5652DA5E}"/>
                </a:ext>
              </a:extLst>
            </p:cNvPr>
            <p:cNvSpPr/>
            <p:nvPr/>
          </p:nvSpPr>
          <p:spPr>
            <a:xfrm>
              <a:off x="6341971" y="1170128"/>
              <a:ext cx="296735" cy="294122"/>
            </a:xfrm>
            <a:prstGeom prst="rightArrow">
              <a:avLst>
                <a:gd name="adj1" fmla="val 60000"/>
                <a:gd name="adj2" fmla="val 50000"/>
              </a:avLst>
            </a:prstGeom>
            <a:grpFill/>
          </p:spPr>
          <p:style>
            <a:ln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tint val="6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Arrow: Right 8">
              <a:extLst>
                <a:ext uri="{FF2B5EF4-FFF2-40B4-BE49-F238E27FC236}">
                  <a16:creationId xmlns:a16="http://schemas.microsoft.com/office/drawing/2014/main" id="{EB127BA6-CC0A-B647-A32D-C25A65D8C439}"/>
                </a:ext>
              </a:extLst>
            </p:cNvPr>
            <p:cNvSpPr txBox="1"/>
            <p:nvPr/>
          </p:nvSpPr>
          <p:spPr>
            <a:xfrm>
              <a:off x="6341971" y="1228952"/>
              <a:ext cx="208498" cy="176474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marL="0" lvl="0" indent="0" algn="ctr" defTabSz="3111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s-ES" sz="700" kern="1200"/>
            </a:p>
          </p:txBody>
        </p:sp>
      </p:grpSp>
      <p:pic>
        <p:nvPicPr>
          <p:cNvPr id="2050" name="Picture 2">
            <a:extLst>
              <a:ext uri="{FF2B5EF4-FFF2-40B4-BE49-F238E27FC236}">
                <a16:creationId xmlns:a16="http://schemas.microsoft.com/office/drawing/2014/main" id="{6EC42EA1-CC4D-C61F-7DE0-5D9AC1567F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7" t="1913" r="5831"/>
          <a:stretch/>
        </p:blipFill>
        <p:spPr bwMode="auto">
          <a:xfrm>
            <a:off x="5068718" y="2092658"/>
            <a:ext cx="1027282" cy="1141656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5FA0417D-92BE-9D8C-8110-DC6963E03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80" y="2037216"/>
            <a:ext cx="1285530" cy="1489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python™">
            <a:extLst>
              <a:ext uri="{FF2B5EF4-FFF2-40B4-BE49-F238E27FC236}">
                <a16:creationId xmlns:a16="http://schemas.microsoft.com/office/drawing/2014/main" id="{32C7ED03-D29F-52F5-66F0-DF164E325A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5" t="-5416" r="76796" b="5416"/>
          <a:stretch/>
        </p:blipFill>
        <p:spPr bwMode="auto">
          <a:xfrm>
            <a:off x="10305692" y="2037216"/>
            <a:ext cx="1378323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EDCE1BB5-9B77-018D-CD5B-10B09A97F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15246" y="3140679"/>
            <a:ext cx="1244774" cy="5020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183D4B8-7A70-15ED-8237-E2C5CDFFBE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2615" y="2329626"/>
            <a:ext cx="666529" cy="666529"/>
          </a:xfrm>
          <a:prstGeom prst="rect">
            <a:avLst/>
          </a:prstGeom>
        </p:spPr>
      </p:pic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549099A2-C4FA-7734-3FB7-DFDC5662E89A}"/>
              </a:ext>
            </a:extLst>
          </p:cNvPr>
          <p:cNvSpPr/>
          <p:nvPr/>
        </p:nvSpPr>
        <p:spPr>
          <a:xfrm>
            <a:off x="956789" y="800145"/>
            <a:ext cx="2232644" cy="1183206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b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EXTRACCIÓN</a:t>
            </a: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s-ES" i="1" dirty="0">
              <a:solidFill>
                <a:schemeClr val="tx1"/>
              </a:solidFill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b="1" i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worldfootballR</a:t>
            </a:r>
            <a:endParaRPr lang="es-ES" sz="1800" b="1" i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CAF4A49F-B05D-4929-DC71-80D1899C42E0}"/>
              </a:ext>
            </a:extLst>
          </p:cNvPr>
          <p:cNvSpPr/>
          <p:nvPr/>
        </p:nvSpPr>
        <p:spPr>
          <a:xfrm>
            <a:off x="4104055" y="912707"/>
            <a:ext cx="3279832" cy="1009772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sz="2400" b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ALMACENAMIENTO</a:t>
            </a:r>
            <a:endParaRPr lang="es-ES" sz="800" b="1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b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CSV</a:t>
            </a:r>
            <a:r>
              <a:rPr lang="es-ES" sz="2400" b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DD638F60-8654-DBCB-5A7E-22696799AF3E}"/>
              </a:ext>
            </a:extLst>
          </p:cNvPr>
          <p:cNvSpPr/>
          <p:nvPr/>
        </p:nvSpPr>
        <p:spPr>
          <a:xfrm>
            <a:off x="8130017" y="712439"/>
            <a:ext cx="3423257" cy="1489030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b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PREPROCESAMIENTO</a:t>
            </a:r>
            <a:endParaRPr lang="es-ES" sz="800" b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lvl="0" indent="0"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i="1" dirty="0">
                <a:solidFill>
                  <a:schemeClr val="tx1"/>
                </a:solidFill>
              </a:rPr>
              <a:t>(PFM_Columns.xlsx y Transform.py)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b="1" i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Excel, pandas </a:t>
            </a:r>
            <a:r>
              <a:rPr lang="es-ES" b="1" i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</a:t>
            </a:r>
            <a:r>
              <a:rPr lang="es-ES" b="1" i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numpy</a:t>
            </a:r>
            <a:endParaRPr lang="es-ES" sz="1800" b="1" i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A94002AF-3FA2-9C18-8506-E8AFA004297F}"/>
              </a:ext>
            </a:extLst>
          </p:cNvPr>
          <p:cNvSpPr/>
          <p:nvPr/>
        </p:nvSpPr>
        <p:spPr>
          <a:xfrm>
            <a:off x="1861764" y="3738725"/>
            <a:ext cx="4819713" cy="1300316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b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ANALISIS NO SUPERVISADO</a:t>
            </a: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ES" sz="800" b="1" i="1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s-ES" sz="800" b="1" i="1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1800" b="1" i="1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 y factoextra</a:t>
            </a:r>
            <a:endParaRPr lang="es-ES" sz="1800" b="1" i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44C70415-C25A-A6B2-458F-F8B6E6E1ED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6634" y="5186823"/>
            <a:ext cx="1302935" cy="1009774"/>
          </a:xfrm>
          <a:prstGeom prst="rect">
            <a:avLst/>
          </a:prstGeom>
        </p:spPr>
      </p:pic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45EAF20-09A7-2A09-53BC-94292AD4EA55}"/>
              </a:ext>
            </a:extLst>
          </p:cNvPr>
          <p:cNvSpPr/>
          <p:nvPr/>
        </p:nvSpPr>
        <p:spPr>
          <a:xfrm>
            <a:off x="7567090" y="3757351"/>
            <a:ext cx="2827805" cy="1263064"/>
          </a:xfrm>
          <a:prstGeom prst="roundRect">
            <a:avLst>
              <a:gd name="adj" fmla="val 10000"/>
            </a:avLst>
          </a:prstGeom>
          <a:noFill/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sz="2400" b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CASO DE USO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s-ES" i="1" dirty="0">
                <a:solidFill>
                  <a:schemeClr val="tx1"/>
                </a:solidFill>
              </a:rPr>
              <a:t>(PFM_Tool.pbix)</a:t>
            </a:r>
            <a:endParaRPr lang="es-ES" sz="800" b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lvl="0" indent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s-ES" b="1" i="1" kern="1200" dirty="0">
                <a:ln w="6350">
                  <a:solidFill>
                    <a:schemeClr val="tx1"/>
                  </a:solidFill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Power BI</a:t>
            </a:r>
            <a:endParaRPr lang="es-ES" sz="1800" b="1" i="1" kern="1200" dirty="0">
              <a:ln w="6350">
                <a:solidFill>
                  <a:schemeClr val="tx1"/>
                </a:solidFill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70" name="Picture 22">
            <a:extLst>
              <a:ext uri="{FF2B5EF4-FFF2-40B4-BE49-F238E27FC236}">
                <a16:creationId xmlns:a16="http://schemas.microsoft.com/office/drawing/2014/main" id="{D71D4CFF-5B43-6A7B-531D-18E608CC46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969" y="5020415"/>
            <a:ext cx="1427655" cy="1427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Arrow: Right 60">
            <a:extLst>
              <a:ext uri="{FF2B5EF4-FFF2-40B4-BE49-F238E27FC236}">
                <a16:creationId xmlns:a16="http://schemas.microsoft.com/office/drawing/2014/main" id="{F5FB8ADB-A33A-F116-7A71-783F6C16C242}"/>
              </a:ext>
            </a:extLst>
          </p:cNvPr>
          <p:cNvSpPr/>
          <p:nvPr/>
        </p:nvSpPr>
        <p:spPr>
          <a:xfrm>
            <a:off x="3466634" y="1280901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49" name="Arrow: Right 2048">
            <a:extLst>
              <a:ext uri="{FF2B5EF4-FFF2-40B4-BE49-F238E27FC236}">
                <a16:creationId xmlns:a16="http://schemas.microsoft.com/office/drawing/2014/main" id="{FD97E5A5-66F4-C491-8940-C819280F93EC}"/>
              </a:ext>
            </a:extLst>
          </p:cNvPr>
          <p:cNvSpPr/>
          <p:nvPr/>
        </p:nvSpPr>
        <p:spPr>
          <a:xfrm>
            <a:off x="7612358" y="986779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1" name="Arrow: Right 2050">
            <a:extLst>
              <a:ext uri="{FF2B5EF4-FFF2-40B4-BE49-F238E27FC236}">
                <a16:creationId xmlns:a16="http://schemas.microsoft.com/office/drawing/2014/main" id="{812631DA-AC48-54F3-4C63-451E6C487EAA}"/>
              </a:ext>
            </a:extLst>
          </p:cNvPr>
          <p:cNvSpPr/>
          <p:nvPr/>
        </p:nvSpPr>
        <p:spPr>
          <a:xfrm>
            <a:off x="11709897" y="1291545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3" name="Arrow: Right 2052">
            <a:extLst>
              <a:ext uri="{FF2B5EF4-FFF2-40B4-BE49-F238E27FC236}">
                <a16:creationId xmlns:a16="http://schemas.microsoft.com/office/drawing/2014/main" id="{BDF8C478-466E-CC7D-29EB-FF2FD543D191}"/>
              </a:ext>
            </a:extLst>
          </p:cNvPr>
          <p:cNvSpPr/>
          <p:nvPr/>
        </p:nvSpPr>
        <p:spPr>
          <a:xfrm>
            <a:off x="1331979" y="4240508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5" name="Arrow: Right 2054">
            <a:extLst>
              <a:ext uri="{FF2B5EF4-FFF2-40B4-BE49-F238E27FC236}">
                <a16:creationId xmlns:a16="http://schemas.microsoft.com/office/drawing/2014/main" id="{A0D21890-2600-3743-2B43-6458B0B22183}"/>
              </a:ext>
            </a:extLst>
          </p:cNvPr>
          <p:cNvSpPr/>
          <p:nvPr/>
        </p:nvSpPr>
        <p:spPr>
          <a:xfrm>
            <a:off x="6986417" y="4216618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057" name="Arrow: Right 2056">
            <a:extLst>
              <a:ext uri="{FF2B5EF4-FFF2-40B4-BE49-F238E27FC236}">
                <a16:creationId xmlns:a16="http://schemas.microsoft.com/office/drawing/2014/main" id="{81D3E2A1-3D85-4ADC-E48E-728F4FEBC500}"/>
              </a:ext>
            </a:extLst>
          </p:cNvPr>
          <p:cNvSpPr/>
          <p:nvPr/>
        </p:nvSpPr>
        <p:spPr>
          <a:xfrm flipH="1">
            <a:off x="7612358" y="1495307"/>
            <a:ext cx="326323" cy="294122"/>
          </a:xfrm>
          <a:prstGeom prst="rightArrow">
            <a:avLst>
              <a:gd name="adj1" fmla="val 60000"/>
              <a:gd name="adj2" fmla="val 50000"/>
            </a:avLst>
          </a:prstGeom>
          <a:noFill/>
          <a:ln w="12700">
            <a:solidFill>
              <a:schemeClr val="tx1"/>
            </a:solidFill>
          </a:ln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B22D01-1B0B-B579-E4E8-8103923FC3A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126" t="15938" r="15923" b="14892"/>
          <a:stretch/>
        </p:blipFill>
        <p:spPr>
          <a:xfrm>
            <a:off x="8137260" y="2310309"/>
            <a:ext cx="1162011" cy="1072362"/>
          </a:xfrm>
          <a:prstGeom prst="roundRect">
            <a:avLst>
              <a:gd name="adj" fmla="val 16667"/>
            </a:avLst>
          </a:prstGeom>
          <a:ln>
            <a:solidFill>
              <a:schemeClr val="accent1">
                <a:lumMod val="75000"/>
              </a:schemeClr>
            </a:solidFill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C4E916-7922-B59D-FF06-F16A0DC52E8C}"/>
              </a:ext>
            </a:extLst>
          </p:cNvPr>
          <p:cNvSpPr txBox="1"/>
          <p:nvPr/>
        </p:nvSpPr>
        <p:spPr>
          <a:xfrm>
            <a:off x="2725127" y="4165298"/>
            <a:ext cx="3092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(Unsupervised_Analysis.R)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D92AF-548C-0128-8DDA-0F181B6F0CC3}"/>
              </a:ext>
            </a:extLst>
          </p:cNvPr>
          <p:cNvSpPr txBox="1"/>
          <p:nvPr/>
        </p:nvSpPr>
        <p:spPr>
          <a:xfrm>
            <a:off x="1379811" y="1216335"/>
            <a:ext cx="145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i="1" dirty="0"/>
              <a:t>(Extract.R)</a:t>
            </a:r>
          </a:p>
        </p:txBody>
      </p:sp>
    </p:spTree>
    <p:extLst>
      <p:ext uri="{BB962C8B-B14F-4D97-AF65-F5344CB8AC3E}">
        <p14:creationId xmlns:p14="http://schemas.microsoft.com/office/powerpoint/2010/main" val="992369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s-ES" dirty="0">
                <a:solidFill>
                  <a:schemeClr val="accent6"/>
                </a:solidFill>
              </a:rPr>
              <a:t>LIMPIEZA DE LOS DATOS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0649E1-E22B-62AE-2398-3CFD0E482FF6}"/>
              </a:ext>
            </a:extLst>
          </p:cNvPr>
          <p:cNvSpPr txBox="1"/>
          <p:nvPr/>
        </p:nvSpPr>
        <p:spPr>
          <a:xfrm>
            <a:off x="956789" y="804592"/>
            <a:ext cx="10784164" cy="5614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SELECCIONAR VARIABLES POR PUESTO </a:t>
            </a:r>
            <a:r>
              <a:rPr lang="es-ES" sz="2200" dirty="0">
                <a:sym typeface="Wingdings" panose="05000000000000000000" pitchFamily="2" charset="2"/>
              </a:rPr>
              <a:t> ARCHIVO </a:t>
            </a:r>
            <a:r>
              <a:rPr lang="es-ES" sz="2200" i="1" dirty="0">
                <a:sym typeface="Wingdings" panose="05000000000000000000" pitchFamily="2" charset="2"/>
              </a:rPr>
              <a:t>“PFM_Columns.xlsx”</a:t>
            </a:r>
            <a:endParaRPr lang="es-ES" sz="2200" dirty="0"/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AGRUPAR ESTADISTICAS PARA JUGADORES CON EQUIPOS DIFERENTES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SUSTITUIR VALORES NULOS POR CERO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CORREGIR ERRORES EN NOMBRE DE CLUB/COMPETICIÓN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FILTRAR JUGADORES &gt;= 30% MINUTOS DISPUTADOS TEMPORADA</a:t>
            </a:r>
          </a:p>
          <a:p>
            <a:pPr marL="342900" indent="-3429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s-ES" sz="2200" dirty="0"/>
              <a:t>CREAR DATASETS POR TIPO DE DATOS: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DATOS GENERALES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PORTEROS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DEFENSORES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CENTROCAMPISTAS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200" dirty="0"/>
              <a:t>ATACANTES</a:t>
            </a:r>
          </a:p>
        </p:txBody>
      </p:sp>
      <p:pic>
        <p:nvPicPr>
          <p:cNvPr id="10" name="Graphic 9" descr="Mop and bucket outline">
            <a:extLst>
              <a:ext uri="{FF2B5EF4-FFF2-40B4-BE49-F238E27FC236}">
                <a16:creationId xmlns:a16="http://schemas.microsoft.com/office/drawing/2014/main" id="{5F8711D3-9734-41A6-B681-C8FDA0E61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88710" y="3295460"/>
            <a:ext cx="2757948" cy="2757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905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INGESTA Y PERSISTENCIA DE LOS DATOS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407309-EBAC-A0B8-8E23-0AF8BFBFCB4D}"/>
              </a:ext>
            </a:extLst>
          </p:cNvPr>
          <p:cNvSpPr txBox="1"/>
          <p:nvPr/>
        </p:nvSpPr>
        <p:spPr>
          <a:xfrm>
            <a:off x="3952568" y="1428940"/>
            <a:ext cx="9353407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s-ES" sz="2400" b="1" dirty="0"/>
              <a:t>ALMACENAMIENTO LOCAL</a:t>
            </a:r>
          </a:p>
          <a:p>
            <a:pPr lvl="1">
              <a:lnSpc>
                <a:spcPct val="200000"/>
              </a:lnSpc>
            </a:pPr>
            <a:r>
              <a:rPr lang="es-ES" sz="2000" b="1" dirty="0"/>
              <a:t>      </a:t>
            </a:r>
            <a:r>
              <a:rPr lang="es-ES" sz="2000" b="1" u="sng" dirty="0"/>
              <a:t>CARPETA </a:t>
            </a:r>
            <a:r>
              <a:rPr lang="es-ES" sz="2000" b="1" i="1" u="sng" dirty="0"/>
              <a:t>“RESULTS”</a:t>
            </a:r>
          </a:p>
          <a:p>
            <a:pPr>
              <a:lnSpc>
                <a:spcPct val="200000"/>
              </a:lnSpc>
            </a:pPr>
            <a:r>
              <a:rPr lang="es-ES" dirty="0"/>
              <a:t>		- ARCHIVOS PARA APLICAR ANÁLISIS NO SUPERVISADO</a:t>
            </a:r>
          </a:p>
          <a:p>
            <a:pPr>
              <a:lnSpc>
                <a:spcPct val="200000"/>
              </a:lnSpc>
            </a:pPr>
            <a:r>
              <a:rPr lang="es-ES" dirty="0"/>
              <a:t>			</a:t>
            </a:r>
            <a:r>
              <a:rPr lang="es-ES" sz="1600" i="1" dirty="0"/>
              <a:t>&lt;&lt;TYPE&gt;&gt;_Dataset.csv</a:t>
            </a:r>
            <a:endParaRPr lang="es-ES" dirty="0"/>
          </a:p>
          <a:p>
            <a:pPr>
              <a:lnSpc>
                <a:spcPct val="200000"/>
              </a:lnSpc>
            </a:pPr>
            <a:r>
              <a:rPr lang="es-ES" dirty="0"/>
              <a:t>		- ARCHIVOS FINALES RERSULTANTES DEL ESTUDIO (USO Power BI)</a:t>
            </a:r>
          </a:p>
          <a:p>
            <a:pPr>
              <a:lnSpc>
                <a:spcPct val="200000"/>
              </a:lnSpc>
            </a:pPr>
            <a:r>
              <a:rPr lang="es-ES" dirty="0"/>
              <a:t>			</a:t>
            </a:r>
            <a:r>
              <a:rPr lang="es-ES" sz="1600" i="1" dirty="0"/>
              <a:t>&lt;&lt;TYPE&gt;&gt;_Final_Dataset.csv</a:t>
            </a:r>
          </a:p>
          <a:p>
            <a:pPr>
              <a:lnSpc>
                <a:spcPct val="200000"/>
              </a:lnSpc>
            </a:pPr>
            <a:r>
              <a:rPr lang="es-ES" sz="1600" i="1" dirty="0"/>
              <a:t>			 </a:t>
            </a:r>
            <a:r>
              <a:rPr lang="es-ES" sz="1600" dirty="0"/>
              <a:t>General_Dataset.csv</a:t>
            </a:r>
          </a:p>
          <a:p>
            <a:endParaRPr lang="es-ES" dirty="0"/>
          </a:p>
        </p:txBody>
      </p:sp>
      <p:pic>
        <p:nvPicPr>
          <p:cNvPr id="18" name="Graphic 17" descr="Disk outline">
            <a:extLst>
              <a:ext uri="{FF2B5EF4-FFF2-40B4-BE49-F238E27FC236}">
                <a16:creationId xmlns:a16="http://schemas.microsoft.com/office/drawing/2014/main" id="{07BEA058-895C-27B1-7C1D-2D0B4AF58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19439" y="1216744"/>
            <a:ext cx="1504335" cy="1504335"/>
          </a:xfrm>
          <a:prstGeom prst="rect">
            <a:avLst/>
          </a:prstGeom>
        </p:spPr>
      </p:pic>
      <p:pic>
        <p:nvPicPr>
          <p:cNvPr id="20" name="Graphic 19" descr="Open folder outline">
            <a:extLst>
              <a:ext uri="{FF2B5EF4-FFF2-40B4-BE49-F238E27FC236}">
                <a16:creationId xmlns:a16="http://schemas.microsoft.com/office/drawing/2014/main" id="{097419AD-E462-AD9A-CF53-89734211B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1509" y="2096730"/>
            <a:ext cx="914400" cy="914400"/>
          </a:xfrm>
          <a:prstGeom prst="rect">
            <a:avLst/>
          </a:prstGeom>
        </p:spPr>
      </p:pic>
      <p:pic>
        <p:nvPicPr>
          <p:cNvPr id="22" name="Graphic 21" descr="Table outline">
            <a:extLst>
              <a:ext uri="{FF2B5EF4-FFF2-40B4-BE49-F238E27FC236}">
                <a16:creationId xmlns:a16="http://schemas.microsoft.com/office/drawing/2014/main" id="{098FB3B7-7995-A68C-5E96-B83DBFAD2D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96632" y="3242188"/>
            <a:ext cx="914400" cy="914400"/>
          </a:xfrm>
          <a:prstGeom prst="rect">
            <a:avLst/>
          </a:prstGeom>
        </p:spPr>
      </p:pic>
      <p:pic>
        <p:nvPicPr>
          <p:cNvPr id="24" name="Graphic 23" descr="Presentation with bar chart outline">
            <a:extLst>
              <a:ext uri="{FF2B5EF4-FFF2-40B4-BE49-F238E27FC236}">
                <a16:creationId xmlns:a16="http://schemas.microsoft.com/office/drawing/2014/main" id="{97A8C039-91FE-AAEB-88F9-98C3CA7062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09374" y="4600083"/>
            <a:ext cx="914400" cy="9144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2C26A47-E77F-47BE-E5ED-7B706A95822C}"/>
              </a:ext>
            </a:extLst>
          </p:cNvPr>
          <p:cNvSpPr txBox="1"/>
          <p:nvPr/>
        </p:nvSpPr>
        <p:spPr>
          <a:xfrm>
            <a:off x="228338" y="2341237"/>
            <a:ext cx="2986875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EXTRACCIÓN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SELECCIÓN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TRANSFORMACIÓN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 </a:t>
            </a:r>
          </a:p>
          <a:p>
            <a:pPr algn="ctr"/>
            <a:r>
              <a:rPr lang="es-E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LIMPIEZA</a:t>
            </a:r>
          </a:p>
          <a:p>
            <a:pPr algn="ctr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endParaRPr lang="es-E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/>
            <a:r>
              <a:rPr lang="es-ES" sz="20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CARPETA </a:t>
            </a:r>
            <a:r>
              <a:rPr lang="es-ES" sz="20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“DATA”</a:t>
            </a:r>
            <a:endParaRPr lang="es-ES" sz="20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2FCA5D1-24DE-D310-7464-5DE75DE3A0AC}"/>
              </a:ext>
            </a:extLst>
          </p:cNvPr>
          <p:cNvSpPr/>
          <p:nvPr/>
        </p:nvSpPr>
        <p:spPr>
          <a:xfrm>
            <a:off x="3534699" y="2988213"/>
            <a:ext cx="1125793" cy="820993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9" name="Graphic 28" descr="Database outline">
            <a:extLst>
              <a:ext uri="{FF2B5EF4-FFF2-40B4-BE49-F238E27FC236}">
                <a16:creationId xmlns:a16="http://schemas.microsoft.com/office/drawing/2014/main" id="{B4C70A8C-809B-DBA9-FABB-9B8038C65F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70367" y="1459024"/>
            <a:ext cx="914400" cy="914400"/>
          </a:xfrm>
          <a:prstGeom prst="rect">
            <a:avLst/>
          </a:prstGeom>
        </p:spPr>
      </p:pic>
      <p:pic>
        <p:nvPicPr>
          <p:cNvPr id="31" name="Graphic 30" descr="Download from cloud with solid fill">
            <a:extLst>
              <a:ext uri="{FF2B5EF4-FFF2-40B4-BE49-F238E27FC236}">
                <a16:creationId xmlns:a16="http://schemas.microsoft.com/office/drawing/2014/main" id="{E8458893-75AE-0461-88DD-4327802AF0A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66118" y="1529629"/>
            <a:ext cx="914400" cy="914400"/>
          </a:xfrm>
          <a:prstGeom prst="rect">
            <a:avLst/>
          </a:prstGeom>
        </p:spPr>
      </p:pic>
      <p:pic>
        <p:nvPicPr>
          <p:cNvPr id="33" name="Graphic 32" descr="Washing Machine outline">
            <a:extLst>
              <a:ext uri="{FF2B5EF4-FFF2-40B4-BE49-F238E27FC236}">
                <a16:creationId xmlns:a16="http://schemas.microsoft.com/office/drawing/2014/main" id="{90E46544-CD15-3000-15AC-2CD32263BA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16880" y="4280229"/>
            <a:ext cx="1118747" cy="111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252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77031E8-DC16-FE68-D939-7E5A716F7333}"/>
              </a:ext>
            </a:extLst>
          </p:cNvPr>
          <p:cNvSpPr txBox="1"/>
          <p:nvPr/>
        </p:nvSpPr>
        <p:spPr>
          <a:xfrm>
            <a:off x="956789" y="339114"/>
            <a:ext cx="7569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chemeClr val="accent6"/>
                </a:solidFill>
              </a:defRPr>
            </a:lvl1pPr>
          </a:lstStyle>
          <a:p>
            <a:r>
              <a:rPr lang="es-ES" dirty="0"/>
              <a:t>ESTIMACIÓN DE GASTOS E INGRESOS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8CBBAD-2776-24D4-54E8-0EF2BC299A28}"/>
              </a:ext>
            </a:extLst>
          </p:cNvPr>
          <p:cNvSpPr txBox="1"/>
          <p:nvPr/>
        </p:nvSpPr>
        <p:spPr>
          <a:xfrm>
            <a:off x="6327059" y="855391"/>
            <a:ext cx="5751717" cy="4465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2400"/>
            </a:lvl1pPr>
          </a:lstStyle>
          <a:p>
            <a:pPr marL="0" indent="0" algn="ctr">
              <a:buNone/>
            </a:pPr>
            <a:r>
              <a:rPr lang="es-ES" sz="3200" b="1" dirty="0"/>
              <a:t>INGRESOS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AHORRO TIEMPO EN BUSQUEDA DE JUGADORES SUSTITUTOS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OFRECE IDEAS SOBRE JUGADORES A SEGUIR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DETECTAR TALENTO JOVEN DESCONOCIDO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REDUCE RIESGO DE ERROR </a:t>
            </a:r>
            <a:r>
              <a:rPr lang="es-ES" sz="2000" dirty="0">
                <a:sym typeface="Wingdings" panose="05000000000000000000" pitchFamily="2" charset="2"/>
              </a:rPr>
              <a:t> INFORMACIÓN OBJETIVA</a:t>
            </a:r>
            <a:endParaRPr lang="es-ES" sz="2000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BF39112-30A6-FE05-95C4-62CD8CC93584}"/>
              </a:ext>
            </a:extLst>
          </p:cNvPr>
          <p:cNvCxnSpPr/>
          <p:nvPr/>
        </p:nvCxnSpPr>
        <p:spPr>
          <a:xfrm flipH="1">
            <a:off x="6141174" y="985445"/>
            <a:ext cx="34413" cy="5324167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3919BE-AE12-7215-FAAC-DABE1DEBFBCB}"/>
              </a:ext>
            </a:extLst>
          </p:cNvPr>
          <p:cNvSpPr txBox="1"/>
          <p:nvPr/>
        </p:nvSpPr>
        <p:spPr>
          <a:xfrm>
            <a:off x="619431" y="855391"/>
            <a:ext cx="5658466" cy="5008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lnSpc>
                <a:spcPct val="150000"/>
              </a:lnSpc>
              <a:buFont typeface="Wingdings" panose="05000000000000000000" pitchFamily="2" charset="2"/>
              <a:buChar char="ü"/>
              <a:defRPr sz="2400"/>
            </a:lvl1pPr>
          </a:lstStyle>
          <a:p>
            <a:pPr marL="0" indent="0" algn="ctr">
              <a:buNone/>
            </a:pPr>
            <a:r>
              <a:rPr lang="es-ES" sz="3200" b="1" dirty="0"/>
              <a:t>GASTOS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POSIBLES ERRORES EN LA EXTRACCIÓN POR FALLO DE CONEXIÓN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CAMBIO DE LA FUENTES EN EL TIPO DE DATOS </a:t>
            </a:r>
            <a:r>
              <a:rPr lang="es-ES" sz="2000" dirty="0">
                <a:sym typeface="Wingdings" panose="05000000000000000000" pitchFamily="2" charset="2"/>
              </a:rPr>
              <a:t> INVERTIR TIEMPO EN SOLUCIÓN</a:t>
            </a:r>
            <a:endParaRPr lang="es-ES" sz="2000" dirty="0"/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RIESGO DE FICHAJE FALLIDO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s-ES" sz="2000" dirty="0"/>
              <a:t>NECESIDAD DE COMPLEMENTAR RESULTADOS CON VIDEOS, INFORMES, SENSACIONES, DEBATES…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8" name="Graphic 7" descr="Thumbs Down outline">
            <a:extLst>
              <a:ext uri="{FF2B5EF4-FFF2-40B4-BE49-F238E27FC236}">
                <a16:creationId xmlns:a16="http://schemas.microsoft.com/office/drawing/2014/main" id="{002C4B6F-2076-C674-8C40-5924BB7E8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8885" y="5073543"/>
            <a:ext cx="1445343" cy="1445343"/>
          </a:xfrm>
          <a:prstGeom prst="rect">
            <a:avLst/>
          </a:prstGeom>
        </p:spPr>
      </p:pic>
      <p:pic>
        <p:nvPicPr>
          <p:cNvPr id="10" name="Graphic 9" descr="Thumbs up sign outline">
            <a:extLst>
              <a:ext uri="{FF2B5EF4-FFF2-40B4-BE49-F238E27FC236}">
                <a16:creationId xmlns:a16="http://schemas.microsoft.com/office/drawing/2014/main" id="{C2F11071-0255-1E57-6430-CCE687B9FB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9122" y="4989970"/>
            <a:ext cx="1528916" cy="152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60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Override1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2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ppt/theme/themeOverride3.xml><?xml version="1.0" encoding="utf-8"?>
<a:themeOverride xmlns:a="http://schemas.openxmlformats.org/drawingml/2006/main">
  <a:clrScheme name="Mesh">
    <a:dk1>
      <a:sysClr val="windowText" lastClr="000000"/>
    </a:dk1>
    <a:lt1>
      <a:sysClr val="window" lastClr="FFFFFF"/>
    </a:lt1>
    <a:dk2>
      <a:srgbClr val="363D46"/>
    </a:dk2>
    <a:lt2>
      <a:srgbClr val="EBEBEB"/>
    </a:lt2>
    <a:accent1>
      <a:srgbClr val="6F6F6F"/>
    </a:accent1>
    <a:accent2>
      <a:srgbClr val="BFBFA5"/>
    </a:accent2>
    <a:accent3>
      <a:srgbClr val="DCD084"/>
    </a:accent3>
    <a:accent4>
      <a:srgbClr val="E7BF5F"/>
    </a:accent4>
    <a:accent5>
      <a:srgbClr val="E9A039"/>
    </a:accent5>
    <a:accent6>
      <a:srgbClr val="CF7133"/>
    </a:accent6>
    <a:hlink>
      <a:srgbClr val="F28943"/>
    </a:hlink>
    <a:folHlink>
      <a:srgbClr val="F1B76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960</Words>
  <Application>Microsoft Office PowerPoint</Application>
  <PresentationFormat>Widescreen</PresentationFormat>
  <Paragraphs>186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Century Gothic</vt:lpstr>
      <vt:lpstr>Courier New</vt:lpstr>
      <vt:lpstr>Wingdings</vt:lpstr>
      <vt:lpstr>Mesh</vt:lpstr>
      <vt:lpstr>APRENDIZAJE NO SUPERVISADO PARA LA DETECCIÓN DE SIMILITUDES ENTRE FUTBOLÍSTAS PROFESIONALES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Rodríguez Rico</dc:creator>
  <cp:lastModifiedBy>Luis Rodríguez Rico</cp:lastModifiedBy>
  <cp:revision>19</cp:revision>
  <dcterms:created xsi:type="dcterms:W3CDTF">2023-06-04T10:22:04Z</dcterms:created>
  <dcterms:modified xsi:type="dcterms:W3CDTF">2023-06-30T15:38:45Z</dcterms:modified>
</cp:coreProperties>
</file>